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312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</p:sldIdLst>
  <p:sldSz cx="9144000" cy="5143500" type="screen16x9"/>
  <p:notesSz cx="6858000" cy="9144000"/>
  <p:custDataLst>
    <p:tags r:id="rId17"/>
  </p:custDataLst>
  <p:defaultTextStyle>
    <a:defPPr>
      <a:defRPr lang="en-US"/>
    </a:defPPr>
    <a:lvl1pPr marL="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6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19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2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dvaMed Template - Widescreen" id="{FB418A21-3A4E-4D61-8ADA-45C4DE21DC29}">
          <p14:sldIdLst>
            <p14:sldId id="312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="" xmlns:p1710="http://schemas.microsoft.com/office/powerpoint/2017/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57" autoAdjust="0"/>
    <p:restoredTop sz="94660"/>
  </p:normalViewPr>
  <p:slideViewPr>
    <p:cSldViewPr>
      <p:cViewPr varScale="1">
        <p:scale>
          <a:sx n="149" d="100"/>
          <a:sy n="149" d="100"/>
        </p:scale>
        <p:origin x="576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4290" y="6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mpert, Ethan" userId="eee57c4e-2dd3-41a8-ab02-bdd0128d49b9" providerId="ADAL" clId="{72E89CC1-2FF3-4294-B25A-639E19D65252}"/>
    <pc:docChg chg="custSel modSld">
      <pc:chgData name="Gumpert, Ethan" userId="eee57c4e-2dd3-41a8-ab02-bdd0128d49b9" providerId="ADAL" clId="{72E89CC1-2FF3-4294-B25A-639E19D65252}" dt="2020-06-26T17:20:08.651" v="75" actId="20577"/>
      <pc:docMkLst>
        <pc:docMk/>
      </pc:docMkLst>
      <pc:sldChg chg="modSp">
        <pc:chgData name="Gumpert, Ethan" userId="eee57c4e-2dd3-41a8-ab02-bdd0128d49b9" providerId="ADAL" clId="{72E89CC1-2FF3-4294-B25A-639E19D65252}" dt="2020-06-26T17:20:08.651" v="75" actId="20577"/>
        <pc:sldMkLst>
          <pc:docMk/>
          <pc:sldMk cId="2288339548" sldId="273"/>
        </pc:sldMkLst>
        <pc:spChg chg="mod">
          <ac:chgData name="Gumpert, Ethan" userId="eee57c4e-2dd3-41a8-ab02-bdd0128d49b9" providerId="ADAL" clId="{72E89CC1-2FF3-4294-B25A-639E19D65252}" dt="2020-06-26T17:20:08.651" v="75" actId="20577"/>
          <ac:spMkLst>
            <pc:docMk/>
            <pc:sldMk cId="2288339548" sldId="273"/>
            <ac:spMk id="5" creationId="{7E781822-37EC-4931-BCD6-10C226B27820}"/>
          </ac:spMkLst>
        </pc:spChg>
      </pc:sldChg>
      <pc:sldChg chg="modSp">
        <pc:chgData name="Gumpert, Ethan" userId="eee57c4e-2dd3-41a8-ab02-bdd0128d49b9" providerId="ADAL" clId="{72E89CC1-2FF3-4294-B25A-639E19D65252}" dt="2020-06-26T17:18:51.874" v="19" actId="20577"/>
        <pc:sldMkLst>
          <pc:docMk/>
          <pc:sldMk cId="2717951442" sldId="286"/>
        </pc:sldMkLst>
        <pc:spChg chg="mod">
          <ac:chgData name="Gumpert, Ethan" userId="eee57c4e-2dd3-41a8-ab02-bdd0128d49b9" providerId="ADAL" clId="{72E89CC1-2FF3-4294-B25A-639E19D65252}" dt="2020-06-26T17:18:51.874" v="19" actId="20577"/>
          <ac:spMkLst>
            <pc:docMk/>
            <pc:sldMk cId="2717951442" sldId="286"/>
            <ac:spMk id="2" creationId="{963C8452-DF0F-4320-813F-E72FDD3BDF8C}"/>
          </ac:spMkLst>
        </pc:spChg>
      </pc:sldChg>
      <pc:sldChg chg="modSp">
        <pc:chgData name="Gumpert, Ethan" userId="eee57c4e-2dd3-41a8-ab02-bdd0128d49b9" providerId="ADAL" clId="{72E89CC1-2FF3-4294-B25A-639E19D65252}" dt="2020-06-26T17:19:19.381" v="63" actId="20577"/>
        <pc:sldMkLst>
          <pc:docMk/>
          <pc:sldMk cId="553367523" sldId="290"/>
        </pc:sldMkLst>
        <pc:spChg chg="mod">
          <ac:chgData name="Gumpert, Ethan" userId="eee57c4e-2dd3-41a8-ab02-bdd0128d49b9" providerId="ADAL" clId="{72E89CC1-2FF3-4294-B25A-639E19D65252}" dt="2020-06-26T17:19:04.166" v="24" actId="20577"/>
          <ac:spMkLst>
            <pc:docMk/>
            <pc:sldMk cId="553367523" sldId="290"/>
            <ac:spMk id="2" creationId="{963C8452-DF0F-4320-813F-E72FDD3BDF8C}"/>
          </ac:spMkLst>
        </pc:spChg>
        <pc:spChg chg="mod">
          <ac:chgData name="Gumpert, Ethan" userId="eee57c4e-2dd3-41a8-ab02-bdd0128d49b9" providerId="ADAL" clId="{72E89CC1-2FF3-4294-B25A-639E19D65252}" dt="2020-06-26T17:19:19.381" v="63" actId="20577"/>
          <ac:spMkLst>
            <pc:docMk/>
            <pc:sldMk cId="553367523" sldId="290"/>
            <ac:spMk id="6" creationId="{7401E7FB-9716-4725-989E-1942CA6E11EE}"/>
          </ac:spMkLst>
        </pc:spChg>
      </pc:sldChg>
    </pc:docChg>
  </pc:docChgLst>
  <pc:docChgLst>
    <pc:chgData name="Kassem, Rana [GTSBE]" userId="e4c360c7-7847-46e6-bdb2-4d20c8ce8a85" providerId="ADAL" clId="{DA3B105A-C161-4229-99D7-8EFBFA11AC2D}"/>
    <pc:docChg chg="modSld">
      <pc:chgData name="Kassem, Rana [GTSBE]" userId="e4c360c7-7847-46e6-bdb2-4d20c8ce8a85" providerId="ADAL" clId="{DA3B105A-C161-4229-99D7-8EFBFA11AC2D}" dt="2021-05-19T07:46:31.060" v="9" actId="207"/>
      <pc:docMkLst>
        <pc:docMk/>
      </pc:docMkLst>
      <pc:sldChg chg="addSp modSp mod">
        <pc:chgData name="Kassem, Rana [GTSBE]" userId="e4c360c7-7847-46e6-bdb2-4d20c8ce8a85" providerId="ADAL" clId="{DA3B105A-C161-4229-99D7-8EFBFA11AC2D}" dt="2021-05-19T07:46:31.060" v="9" actId="207"/>
        <pc:sldMkLst>
          <pc:docMk/>
          <pc:sldMk cId="521599352" sldId="312"/>
        </pc:sldMkLst>
        <pc:spChg chg="mod">
          <ac:chgData name="Kassem, Rana [GTSBE]" userId="e4c360c7-7847-46e6-bdb2-4d20c8ce8a85" providerId="ADAL" clId="{DA3B105A-C161-4229-99D7-8EFBFA11AC2D}" dt="2021-05-19T07:45:59.001" v="0" actId="1076"/>
          <ac:spMkLst>
            <pc:docMk/>
            <pc:sldMk cId="521599352" sldId="312"/>
            <ac:spMk id="9" creationId="{A2C44AA8-93B2-5D44-9491-F0CE9E2D6310}"/>
          </ac:spMkLst>
        </pc:spChg>
        <pc:spChg chg="add mod">
          <ac:chgData name="Kassem, Rana [GTSBE]" userId="e4c360c7-7847-46e6-bdb2-4d20c8ce8a85" providerId="ADAL" clId="{DA3B105A-C161-4229-99D7-8EFBFA11AC2D}" dt="2021-05-19T07:46:31.060" v="9" actId="207"/>
          <ac:spMkLst>
            <pc:docMk/>
            <pc:sldMk cId="521599352" sldId="312"/>
            <ac:spMk id="10" creationId="{298BB615-41D4-4CA4-84A3-99AA19D781A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62B5B-FC4D-8846-8294-0C8C7C49C10B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730E7-6732-F843-96E6-095624929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1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1pPr>
    <a:lvl2pPr marL="36630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2pPr>
    <a:lvl3pPr marL="732617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3pPr>
    <a:lvl4pPr marL="1098926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4pPr>
    <a:lvl5pPr marL="1465235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5pPr>
    <a:lvl6pPr marL="1831543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6pPr>
    <a:lvl7pPr marL="2197852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7pPr>
    <a:lvl8pPr marL="256416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8pPr>
    <a:lvl9pPr marL="293046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730E7-6732-F843-96E6-095624929DF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547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0CB99EB-179F-1846-AB36-96678F0CDE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204157"/>
            <a:ext cx="1163851" cy="53652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EFEB6CA-1C35-2743-ACF4-9D5E9C3144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374947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096C586-57C6-CA4F-AFF1-7BC08931A47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204157"/>
            <a:ext cx="1163851" cy="53652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27D432F5-3E5E-6148-9063-3D7B0C996F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450253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2" name="Text Placeholder 2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FF56AF8D-354B-A149-AD28-AE5D621C12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FCDEFE32-443F-3A4F-BB88-B9AAD7441E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204318"/>
            <a:ext cx="1163851" cy="536203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D448C27-631B-7C4C-A0DA-B64686124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085336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pic>
        <p:nvPicPr>
          <p:cNvPr id="12" name="Picture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FE1DA31-21A3-2041-A0F2-98DB1B36C9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312" y="199929"/>
            <a:ext cx="1030113" cy="474587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5F31022-4F20-3744-AC82-9D6BB26E19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sp>
        <p:nvSpPr>
          <p:cNvPr id="8" name="Title 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45FAEB55-E87A-B34E-AB73-3D05CA5309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988256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6F5E4279-3A9A-C045-BF02-BB248C538DC0}"/>
              </a:ext>
            </a:extLst>
          </p:cNvPr>
          <p:cNvSpPr/>
          <p:nvPr userDrawn="1"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</p:spTree>
    <p:extLst>
      <p:ext uri="{BB962C8B-B14F-4D97-AF65-F5344CB8AC3E}">
        <p14:creationId xmlns:p14="http://schemas.microsoft.com/office/powerpoint/2010/main" val="329111168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854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5" r:id="rId4"/>
    <p:sldLayoutId id="2147483652" r:id="rId5"/>
  </p:sldLayoutIdLst>
  <p:transition/>
  <p:txStyles>
    <p:titleStyle>
      <a:lvl1pPr algn="ctr" defTabSz="605150" rtl="0" eaLnBrk="1" latinLnBrk="0" hangingPunct="1">
        <a:spcBef>
          <a:spcPct val="0"/>
        </a:spcBef>
        <a:buNone/>
        <a:defRPr sz="29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6931" indent="-226931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18" kern="1200">
          <a:solidFill>
            <a:schemeClr val="tx1"/>
          </a:solidFill>
          <a:latin typeface="+mn-lt"/>
          <a:ea typeface="+mn-ea"/>
          <a:cs typeface="+mn-cs"/>
        </a:defRPr>
      </a:lvl1pPr>
      <a:lvl2pPr marL="491684" indent="-189109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53" kern="1200">
          <a:solidFill>
            <a:schemeClr val="tx1"/>
          </a:solidFill>
          <a:latin typeface="+mn-lt"/>
          <a:ea typeface="+mn-ea"/>
          <a:cs typeface="+mn-cs"/>
        </a:defRPr>
      </a:lvl2pPr>
      <a:lvl3pPr marL="7564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88" kern="1200">
          <a:solidFill>
            <a:schemeClr val="tx1"/>
          </a:solidFill>
          <a:latin typeface="+mn-lt"/>
          <a:ea typeface="+mn-ea"/>
          <a:cs typeface="+mn-cs"/>
        </a:defRPr>
      </a:lvl3pPr>
      <a:lvl4pPr marL="10590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4" kern="1200">
          <a:solidFill>
            <a:schemeClr val="tx1"/>
          </a:solidFill>
          <a:latin typeface="+mn-lt"/>
          <a:ea typeface="+mn-ea"/>
          <a:cs typeface="+mn-cs"/>
        </a:defRPr>
      </a:lvl4pPr>
      <a:lvl5pPr marL="13615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»"/>
        <a:defRPr sz="1324" kern="1200">
          <a:solidFill>
            <a:schemeClr val="tx1"/>
          </a:solidFill>
          <a:latin typeface="+mn-lt"/>
          <a:ea typeface="+mn-ea"/>
          <a:cs typeface="+mn-cs"/>
        </a:defRPr>
      </a:lvl5pPr>
      <a:lvl6pPr marL="166416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6pPr>
      <a:lvl7pPr marL="19667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7pPr>
      <a:lvl8pPr marL="22693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8pPr>
      <a:lvl9pPr marL="25718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1pPr>
      <a:lvl2pPr marL="3025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2pPr>
      <a:lvl3pPr marL="6051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3pPr>
      <a:lvl4pPr marL="9077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4pPr>
      <a:lvl5pPr marL="12103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5pPr>
      <a:lvl6pPr marL="15128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6pPr>
      <a:lvl7pPr marL="18154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7pPr>
      <a:lvl8pPr marL="21180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8pPr>
      <a:lvl9pPr marL="24206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hyperlink" Target="https://www.advamed.org/issues/ethics-compliance/global-distributor-compliance-toolkit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5E3ACBB3-06C4-264E-A7C8-6494F609CCB5}"/>
              </a:ext>
            </a:extLst>
          </p:cNvPr>
          <p:cNvSpPr/>
          <p:nvPr/>
        </p:nvSpPr>
        <p:spPr>
          <a:xfrm>
            <a:off x="3733800" y="2114550"/>
            <a:ext cx="5257799" cy="2438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228600" y="694551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sz="1200" b="1" i="0" strike="noStrike" cap="none" spc="0" baseline="0" dirty="0">
                <a:solidFill>
                  <a:srgbClr val="707074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置入公司名稱/活動/主題/標誌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088DF37-2814-2245-A805-7750FB517934}"/>
              </a:ext>
            </a:extLst>
          </p:cNvPr>
          <p:cNvSpPr txBox="1"/>
          <p:nvPr/>
        </p:nvSpPr>
        <p:spPr>
          <a:xfrm>
            <a:off x="381000" y="12001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sz="2600" b="1" i="0" strike="noStrike" cap="none" spc="0" baseline="0" dirty="0">
                <a:solidFill>
                  <a:srgbClr val="1F366A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與醫療保健專業人員和政府官員的互動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2895599" cy="157254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餐飲</a:t>
            </a:r>
            <a:endParaRPr lang="en-US" sz="2100" dirty="0">
              <a:solidFill>
                <a:schemeClr val="bg1">
                  <a:lumMod val="10000"/>
                </a:schemeClr>
              </a:solidFill>
              <a:latin typeface="DFHei Std W7" panose="020B0700000000000000" pitchFamily="34" charset="-120"/>
              <a:ea typeface="DFHei Std W7" panose="020B0700000000000000" pitchFamily="34" charset="-12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800" b="1" i="0" strike="noStrike" cap="none" spc="0" baseline="0" dirty="0">
                <a:solidFill>
                  <a:srgbClr val="181818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您可以做的部分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：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Blip>
                <a:blip r:embed="rId4"/>
              </a:buBlip>
            </a:pP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您可提供適中且偶爾的商務餐飲給 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PMingLiU"/>
                <a:ea typeface="PMingLiU"/>
                <a:cs typeface="PMingLiU"/>
              </a:rPr>
              <a:t>HCP 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和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PMingLiU"/>
                <a:ea typeface="PMingLiU"/>
                <a:cs typeface="PMingLiU"/>
              </a:rPr>
              <a:t> GO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。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4FB0ABF4-2679-EC4D-AF63-F6418E688D42}"/>
              </a:ext>
            </a:extLst>
          </p:cNvPr>
          <p:cNvSpPr txBox="1"/>
          <p:nvPr/>
        </p:nvSpPr>
        <p:spPr>
          <a:xfrm>
            <a:off x="3886200" y="2266950"/>
            <a:ext cx="5024718" cy="212551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300" b="1" i="0" strike="noStrike" cap="none" spc="0" baseline="0" dirty="0">
                <a:solidFill>
                  <a:srgbClr val="181818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合規互動的實用小建議：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把重點放在業務或教育目的上。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選擇一間小規模的餐廳，在那裡可以進行有效率的討論。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確保餐點成本在貴公司內部的餐點限額範圍內。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請勿提供餐飲給 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HCP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或 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GO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私人的客人。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不鼓勵 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HCP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或 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GO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攜帶私人的客人前往用餐。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保留有分項</a:t>
            </a:r>
            <a:r>
              <a:rPr lang="zh-TW" altLang="en-US" sz="13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明細的收據</a:t>
            </a:r>
            <a:r>
              <a:rPr lang="zh-TW" altLang="en-US" sz="1300" dirty="0" smtClean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。</a:t>
            </a:r>
            <a:endParaRPr lang="zh-TW" altLang="en-US" sz="1300" dirty="0">
              <a:solidFill>
                <a:srgbClr val="181818"/>
              </a:solidFill>
              <a:latin typeface="DFHei Std W5" panose="020B0500000000000000" pitchFamily="34" charset="-120"/>
              <a:ea typeface="DFHei Std W5" panose="020B0500000000000000" pitchFamily="34" charset="-120"/>
              <a:cs typeface="PMingLiU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298BB615-41D4-4CA4-84A3-99AA19D781AD}"/>
              </a:ext>
            </a:extLst>
          </p:cNvPr>
          <p:cNvSpPr txBox="1"/>
          <p:nvPr/>
        </p:nvSpPr>
        <p:spPr>
          <a:xfrm>
            <a:off x="144290" y="70378"/>
            <a:ext cx="694231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ct val="0"/>
              </a:spcBef>
              <a:spcAft>
                <a:spcPct val="0"/>
              </a:spcAft>
            </a:pPr>
            <a:r>
              <a:rPr lang="zh-TW" sz="1100" b="1" i="0" strike="noStrike" cap="none" spc="0" baseline="0" dirty="0">
                <a:solidFill>
                  <a:srgbClr val="FF0000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免責聲明</a:t>
            </a:r>
            <a:r>
              <a:rPr lang="zh-TW" sz="1100" b="0" i="0" strike="noStrike" cap="none" spc="0" baseline="0" dirty="0">
                <a:solidFill>
                  <a:srgbClr val="FF0000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：</a:t>
            </a:r>
            <a:r>
              <a:rPr lang="zh-TW" sz="1100" b="0" i="0" strike="noStrike" cap="none" spc="0" baseline="0" dirty="0">
                <a:solidFill>
                  <a:srgbClr val="FF0000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請注意，本文件是取自先進醫療技術協會 (</a:t>
            </a:r>
            <a:r>
              <a:rPr lang="zh-TW" sz="1100" b="0" i="0" strike="noStrike" cap="none" spc="0" baseline="0" dirty="0">
                <a:solidFill>
                  <a:srgbClr val="FF0000"/>
                </a:solidFill>
                <a:effectLst/>
                <a:latin typeface="Lato" panose="020F0502020204030203" pitchFamily="34" charset="0"/>
                <a:ea typeface="DFHei Std W5" panose="020B0500000000000000" pitchFamily="34" charset="-120"/>
                <a:cs typeface="PMingLiU"/>
              </a:rPr>
              <a:t>Advanced Medical Technology Association®，AdvaMed®</a:t>
            </a:r>
            <a:r>
              <a:rPr lang="zh-TW" sz="1100" b="0" i="0" strike="noStrike" cap="none" spc="0" baseline="0" dirty="0">
                <a:solidFill>
                  <a:srgbClr val="FF0000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) 的「全球經銷商合規工具包」，網址為： </a:t>
            </a:r>
            <a:r>
              <a:rPr lang="zh-TW" sz="1100" b="0" i="0" u="sng" strike="noStrike" cap="none" spc="0" baseline="0" dirty="0">
                <a:solidFill>
                  <a:srgbClr val="181818"/>
                </a:solidFill>
                <a:effectLst/>
                <a:uFill>
                  <a:solidFill>
                    <a:srgbClr val="181818"/>
                  </a:solidFill>
                </a:uFill>
                <a:latin typeface="Lato" panose="020F0502020204030203" pitchFamily="34" charset="0"/>
                <a:ea typeface="PMingLiU"/>
                <a:cs typeface="PMingLiU"/>
                <a:hlinkClick r:id="rId6" history="0"/>
              </a:rPr>
              <a:t>https://www.advamed.org/issues/ethics-compliance/global-distributor-compliance-toolkit</a:t>
            </a:r>
            <a:r>
              <a:rPr lang="zh-TW" sz="1100" b="0" i="0" strike="noStrike" cap="none" spc="0" baseline="0" dirty="0">
                <a:solidFill>
                  <a:srgbClr val="181818"/>
                </a:solidFill>
                <a:effectLst/>
                <a:latin typeface="Lato" panose="020F0502020204030203" pitchFamily="34" charset="0"/>
                <a:ea typeface="PMingLiU"/>
                <a:cs typeface="PMingLiU"/>
              </a:rPr>
              <a:t> </a:t>
            </a:r>
            <a:endParaRPr lang="en-US" sz="1000" dirty="0">
              <a:solidFill>
                <a:schemeClr val="bg1">
                  <a:lumMod val="10000"/>
                </a:schemeClr>
              </a:solidFill>
              <a:effectLst/>
              <a:latin typeface="Lato" panose="020F0502020204030203" pitchFamily="34" charset="0"/>
              <a:ea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159935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sz="1200" b="1" i="0" strike="noStrike" cap="none" spc="0" baseline="0" dirty="0">
                <a:solidFill>
                  <a:srgbClr val="707074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置入公司名稱/活動/主題/標誌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B6F4C89-EF73-5644-8669-C79D323E4E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1667" b="15145"/>
          <a:stretch>
            <a:fillRect/>
          </a:stretch>
        </p:blipFill>
        <p:spPr>
          <a:xfrm>
            <a:off x="5562599" y="1276350"/>
            <a:ext cx="3581401" cy="3867150"/>
          </a:xfrm>
          <a:prstGeom prst="rect">
            <a:avLst/>
          </a:prstGeom>
        </p:spPr>
      </p:pic>
      <p:sp>
        <p:nvSpPr>
          <p:cNvPr id="13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088DF37-2814-2245-A805-7750FB51793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sz="2600" b="1" i="0" strike="noStrike" cap="none" spc="0" baseline="0" dirty="0">
                <a:solidFill>
                  <a:srgbClr val="1F366A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與醫療保健專業人員和政府官員的互動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6095999" cy="206620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禮物與招待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</a:t>
            </a:r>
            <a:r>
              <a:rPr lang="zh-TW" sz="1800" b="1" i="0" strike="noStrike" cap="none" spc="0" baseline="0" dirty="0">
                <a:solidFill>
                  <a:srgbClr val="181818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不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得：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Blip>
                <a:blip r:embed="rId4"/>
              </a:buBlip>
            </a:pPr>
            <a:r>
              <a:rPr lang="zh-TW" altLang="en-US" sz="180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提供禮物</a:t>
            </a:r>
            <a:r>
              <a:rPr lang="zh-TW" sz="1800" b="0" i="0" strike="noStrike" cap="none" spc="0" baseline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給 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HCP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或 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GO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私人的客人。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Blip>
                <a:blip r:embed="rId4"/>
              </a:buBlip>
            </a:pP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提供娛樂或休閒活動給 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HCP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或 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GO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。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Blip>
                <a:blip r:embed="rId4"/>
              </a:buBlip>
            </a:pP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提供現金或現金等值物品如禮券給 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HCP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或 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GO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。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0576588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活動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主題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B6F4C89-EF73-5644-8669-C79D323E4E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1667" b="15145"/>
          <a:stretch>
            <a:fillRect/>
          </a:stretch>
        </p:blipFill>
        <p:spPr>
          <a:xfrm>
            <a:off x="5562599" y="1276350"/>
            <a:ext cx="3581401" cy="3867150"/>
          </a:xfrm>
          <a:prstGeom prst="rect">
            <a:avLst/>
          </a:prstGeom>
        </p:spPr>
      </p:pic>
      <p:sp>
        <p:nvSpPr>
          <p:cNvPr id="13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088DF37-2814-2245-A805-7750FB51793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600" dirty="0">
                <a:solidFill>
                  <a:srgbClr val="1F366A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與醫療保健專業人員和政府官員的互動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5257799" cy="154144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慈善捐贈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公司和其代表可進行貨幣和實物捐贈，支持真正的慈善組織和使命，但前提是該捐贈並非意在作為不當誘因，也非使 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HCP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私下受益。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6320384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活動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主題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B6F4C89-EF73-5644-8669-C79D323E4E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1667" b="15145"/>
          <a:stretch>
            <a:fillRect/>
          </a:stretch>
        </p:blipFill>
        <p:spPr>
          <a:xfrm>
            <a:off x="5562599" y="1276350"/>
            <a:ext cx="3581401" cy="3867150"/>
          </a:xfrm>
          <a:prstGeom prst="rect">
            <a:avLst/>
          </a:prstGeom>
        </p:spPr>
      </p:pic>
      <p:sp>
        <p:nvSpPr>
          <p:cNvPr id="13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088DF37-2814-2245-A805-7750FB51793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600" dirty="0">
                <a:solidFill>
                  <a:srgbClr val="1F366A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與醫療保健專業人員和政府官員的互動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4724399" cy="154144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對個別 </a:t>
            </a: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+mj-lt"/>
                <a:ea typeface="PMingLiU"/>
                <a:cs typeface="PMingLiU"/>
              </a:rPr>
              <a:t>HCP</a:t>
            </a: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PMingLiU"/>
                <a:ea typeface="PMingLiU"/>
                <a:cs typeface="PMingLiU"/>
              </a:rPr>
              <a:t> </a:t>
            </a: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的贊助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只有在當地法律、法規和行業規範允許的情况下，您才可以贊助個別 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HCP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參加</a:t>
            </a:r>
            <a:r>
              <a:rPr lang="zh-TW" sz="18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第三方</a:t>
            </a:r>
            <a:r>
              <a:rPr lang="en-US" altLang="zh-TW" sz="18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8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8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教育會議或產品培訓和醫學教育會議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。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8002745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活動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主題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B6F4C89-EF73-5644-8669-C79D323E4E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1667" b="15145"/>
          <a:stretch>
            <a:fillRect/>
          </a:stretch>
        </p:blipFill>
        <p:spPr>
          <a:xfrm>
            <a:off x="5562599" y="1276350"/>
            <a:ext cx="3581401" cy="3867150"/>
          </a:xfrm>
          <a:prstGeom prst="rect">
            <a:avLst/>
          </a:prstGeom>
        </p:spPr>
      </p:pic>
      <p:sp>
        <p:nvSpPr>
          <p:cNvPr id="13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088DF37-2814-2245-A805-7750FB51793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600" dirty="0">
                <a:solidFill>
                  <a:srgbClr val="1F366A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與醫療保健專業人員和政府官員的互動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5105399" cy="276460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對個別 </a:t>
            </a: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+mj-lt"/>
                <a:ea typeface="DFHei Std W7" panose="020B0700000000000000" pitchFamily="34" charset="-120"/>
                <a:cs typeface="PMingLiU"/>
              </a:rPr>
              <a:t>HCP</a:t>
            </a: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 的贊助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您應確保任何活動或會議符合以下標準：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會議議程重點在於與 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HCP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專業相關的科學或教育主題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會議地點適中適當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您對此會議的贊助不用於娛樂或休閒活動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endParaRPr lang="en-US" sz="1800" dirty="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0553903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活動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主題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B6F4C89-EF73-5644-8669-C79D323E4E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1667" b="15145"/>
          <a:stretch>
            <a:fillRect/>
          </a:stretch>
        </p:blipFill>
        <p:spPr>
          <a:xfrm>
            <a:off x="5562599" y="1276350"/>
            <a:ext cx="3581401" cy="3867150"/>
          </a:xfrm>
          <a:prstGeom prst="rect">
            <a:avLst/>
          </a:prstGeom>
        </p:spPr>
      </p:pic>
      <p:sp>
        <p:nvSpPr>
          <p:cNvPr id="13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088DF37-2814-2245-A805-7750FB51793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600" dirty="0">
                <a:solidFill>
                  <a:srgbClr val="1F366A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與醫療保健專業人員和政府官員的互動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2" y="1879252"/>
            <a:ext cx="5181598" cy="149714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教育補助金</a:t>
            </a:r>
          </a:p>
          <a:p>
            <a:pPr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</a:pP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公司和其代表可提供用於合法教育目的的補助金，包括用於資助醫學教育、關於重要醫療主題的病患教育以及資助第三方教育會議的補助金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67968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活動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主題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088DF37-2814-2245-A805-7750FB51793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600" dirty="0">
                <a:solidFill>
                  <a:srgbClr val="1F366A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與醫療保健專業人員和政府官員的互動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7010399" cy="41148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公開招標</a:t>
            </a:r>
            <a:endParaRPr lang="en-US" sz="1800" dirty="0">
              <a:solidFill>
                <a:schemeClr val="bg1">
                  <a:lumMod val="10000"/>
                </a:schemeClr>
              </a:solidFill>
              <a:latin typeface="DFHei Std W7" panose="020B0700000000000000" pitchFamily="34" charset="-120"/>
              <a:ea typeface="DFHei Std W7" panose="020B0700000000000000" pitchFamily="34" charset="-12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C8FC6819-235E-444C-8399-A79E86479DF4}"/>
              </a:ext>
            </a:extLst>
          </p:cNvPr>
          <p:cNvSpPr txBox="1"/>
          <p:nvPr/>
        </p:nvSpPr>
        <p:spPr>
          <a:xfrm>
            <a:off x="381001" y="2285820"/>
            <a:ext cx="2514599" cy="15045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500" b="0" i="0" strike="noStrike" cap="none" spc="0" baseline="0" dirty="0">
                <a:solidFill>
                  <a:srgbClr val="006D6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</a:t>
            </a:r>
            <a:r>
              <a:rPr lang="zh-TW" sz="15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可以</a:t>
            </a:r>
            <a:r>
              <a:rPr lang="zh-TW" sz="1500" b="0" i="0" strike="noStrike" cap="none" spc="0" baseline="0" dirty="0">
                <a:solidFill>
                  <a:srgbClr val="006D6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做的部分：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Blip>
                <a:blip r:embed="rId4"/>
              </a:buBlip>
            </a:pP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在貴公司內部程序和與醫療器材產品製造商簽訂的合約允許情况下，競標公司產品。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66AF7529-3623-B54A-84C1-8CCC3B2F7B43}"/>
              </a:ext>
            </a:extLst>
          </p:cNvPr>
          <p:cNvSpPr txBox="1"/>
          <p:nvPr/>
        </p:nvSpPr>
        <p:spPr>
          <a:xfrm>
            <a:off x="3200400" y="2286000"/>
            <a:ext cx="2895600" cy="190975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500" b="0" i="0" strike="noStrike" cap="none" spc="0" baseline="0" dirty="0">
                <a:solidFill>
                  <a:srgbClr val="006D6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合規互動的實用小建議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：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500" b="1" i="0" strike="noStrike" cap="none" spc="0" baseline="0" dirty="0">
                <a:solidFill>
                  <a:srgbClr val="181818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公正行事。</a:t>
            </a:r>
          </a:p>
          <a:p>
            <a:pPr marL="457200" lvl="1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500" b="1" i="0" strike="noStrike" cap="none" spc="0" baseline="0" dirty="0">
                <a:solidFill>
                  <a:srgbClr val="181818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不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與招標當局合作，以免損害過程的公平性。</a:t>
            </a:r>
          </a:p>
          <a:p>
            <a:pPr marL="457200" lvl="1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遵守公平競爭法，不與競爭對手勾結。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B5E21B4A-DE87-EA4E-BDBE-F03BBE92D989}"/>
              </a:ext>
            </a:extLst>
          </p:cNvPr>
          <p:cNvCxnSpPr/>
          <p:nvPr/>
        </p:nvCxnSpPr>
        <p:spPr>
          <a:xfrm>
            <a:off x="3048000" y="2343150"/>
            <a:ext cx="0" cy="182880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FE570D53-AAC5-F14D-8A46-FCD7FF774DAF}"/>
              </a:ext>
            </a:extLst>
          </p:cNvPr>
          <p:cNvSpPr txBox="1"/>
          <p:nvPr/>
        </p:nvSpPr>
        <p:spPr>
          <a:xfrm>
            <a:off x="6400801" y="2285820"/>
            <a:ext cx="2581836" cy="15045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zh-TW" sz="1500" b="1" i="0" strike="noStrike" cap="none" spc="0" baseline="0" dirty="0">
                <a:solidFill>
                  <a:srgbClr val="181818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不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提供禮物、捐贈或任何有價物品，以試圖影響招標規範、證明文件或決定。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zh-TW" sz="1500" b="1" i="0" strike="noStrike" cap="none" spc="0" baseline="0" dirty="0">
                <a:solidFill>
                  <a:srgbClr val="181818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不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提交「假投標」，以試圖影響招標者的決定。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FBC5B7A-0ADA-DC40-BBCB-56E4BF770880}"/>
              </a:ext>
            </a:extLst>
          </p:cNvPr>
          <p:cNvCxnSpPr/>
          <p:nvPr/>
        </p:nvCxnSpPr>
        <p:spPr>
          <a:xfrm>
            <a:off x="6248400" y="2343150"/>
            <a:ext cx="0" cy="182880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8228591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活動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主題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088DF37-2814-2245-A805-7750FB51793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600" dirty="0">
                <a:solidFill>
                  <a:srgbClr val="1F366A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與醫療保健專業人員和政府官員的互動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04321"/>
            <a:ext cx="7010399" cy="8436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示範產品和樣品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您可提供以下免費示範、樣品和評估產品給 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HCP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：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pic>
        <p:nvPicPr>
          <p:cNvPr id="19" name="Picture 18" descr="Icon&#10;&#10;Description automatically generated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9E049DC-49B4-D14E-96AB-7E7A0F3BBF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633" y="2876550"/>
            <a:ext cx="1140674" cy="1140674"/>
          </a:xfrm>
          <a:prstGeom prst="rect">
            <a:avLst/>
          </a:prstGeom>
        </p:spPr>
      </p:pic>
      <p:pic>
        <p:nvPicPr>
          <p:cNvPr id="21" name="Picture 20" descr="Icon&#10;&#10;Description automatically generated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0B36DE56-746F-EA47-BAC3-75D8D898A0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126" y="2876550"/>
            <a:ext cx="1140674" cy="1140674"/>
          </a:xfrm>
          <a:prstGeom prst="rect">
            <a:avLst/>
          </a:prstGeom>
        </p:spPr>
      </p:pic>
      <p:pic>
        <p:nvPicPr>
          <p:cNvPr id="23" name="Picture 22" descr="Icon&#10;&#10;Description automatically generated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D9D94A7F-9E1F-C84C-80FD-AE0D79D98C9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490" y="2876550"/>
            <a:ext cx="1140674" cy="11406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C8FC6819-235E-444C-8399-A79E86479DF4}"/>
              </a:ext>
            </a:extLst>
          </p:cNvPr>
          <p:cNvSpPr txBox="1"/>
          <p:nvPr/>
        </p:nvSpPr>
        <p:spPr>
          <a:xfrm>
            <a:off x="381001" y="2994958"/>
            <a:ext cx="2666999" cy="154144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500" b="0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示範：</a:t>
            </a:r>
            <a:endParaRPr lang="en-US" sz="1500" u="sng" dirty="0">
              <a:solidFill>
                <a:schemeClr val="bg1">
                  <a:lumMod val="10000"/>
                </a:schemeClr>
              </a:solidFill>
              <a:uFill>
                <a:solidFill>
                  <a:schemeClr val="accent3"/>
                </a:solidFill>
              </a:uFill>
              <a:latin typeface="DFHei Std W5" panose="020B0500000000000000" pitchFamily="34" charset="-120"/>
              <a:ea typeface="DFHei Std W5" panose="020B0500000000000000" pitchFamily="34" charset="-12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資本設備或一次性產品</a:t>
            </a: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，</a:t>
            </a:r>
            <a: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用於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向 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HCP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示範產</a:t>
            </a: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品的適</a:t>
            </a:r>
            <a: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當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用途和功能，但</a:t>
            </a: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不包括在</a:t>
            </a:r>
            <a: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病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患者身上使用。</a:t>
            </a:r>
            <a:endParaRPr lang="en-US" sz="1500" dirty="0">
              <a:solidFill>
                <a:schemeClr val="bg1">
                  <a:lumMod val="10000"/>
                </a:schemeClr>
              </a:solidFill>
              <a:latin typeface="DFHei Std W5" panose="020B0500000000000000" pitchFamily="34" charset="-120"/>
              <a:ea typeface="DFHei Std W5" panose="020B0500000000000000" pitchFamily="34" charset="-12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66AF7529-3623-B54A-84C1-8CCC3B2F7B43}"/>
              </a:ext>
            </a:extLst>
          </p:cNvPr>
          <p:cNvSpPr txBox="1"/>
          <p:nvPr/>
        </p:nvSpPr>
        <p:spPr>
          <a:xfrm>
            <a:off x="3505200" y="2994958"/>
            <a:ext cx="2285998" cy="154144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500" b="0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樣品：</a:t>
            </a:r>
            <a:endParaRPr lang="en-US" sz="1500" u="sng" dirty="0">
              <a:solidFill>
                <a:schemeClr val="bg1">
                  <a:lumMod val="10000"/>
                </a:schemeClr>
              </a:solidFill>
              <a:uFill>
                <a:solidFill>
                  <a:schemeClr val="accent3"/>
                </a:solidFill>
              </a:uFill>
              <a:latin typeface="DFHei Std W5" panose="020B0500000000000000" pitchFamily="34" charset="-120"/>
              <a:ea typeface="DFHei Std W5" panose="020B0500000000000000" pitchFamily="34" charset="-12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提供給 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HCP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的一</a:t>
            </a: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次性</a:t>
            </a:r>
            <a: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產品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，讓他們能評估產品在病患身上的成效或是與病患醫療程序結合使用。</a:t>
            </a:r>
            <a:endParaRPr lang="en-US" sz="1500" dirty="0">
              <a:solidFill>
                <a:schemeClr val="bg1">
                  <a:lumMod val="10000"/>
                </a:schemeClr>
              </a:solidFill>
              <a:latin typeface="DFHei Std W5" panose="020B0500000000000000" pitchFamily="34" charset="-120"/>
              <a:ea typeface="DFHei Std W5" panose="020B0500000000000000" pitchFamily="34" charset="-12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FE570D53-AAC5-F14D-8A46-FCD7FF774DAF}"/>
              </a:ext>
            </a:extLst>
          </p:cNvPr>
          <p:cNvSpPr txBox="1"/>
          <p:nvPr/>
        </p:nvSpPr>
        <p:spPr>
          <a:xfrm>
            <a:off x="6248399" y="2994958"/>
            <a:ext cx="2743201" cy="181844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500" b="0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評估：</a:t>
            </a:r>
            <a:endParaRPr lang="en-US" sz="1500" u="sng" dirty="0">
              <a:solidFill>
                <a:schemeClr val="bg1">
                  <a:lumMod val="10000"/>
                </a:schemeClr>
              </a:solidFill>
              <a:uFill>
                <a:solidFill>
                  <a:schemeClr val="accent3"/>
                </a:solidFill>
              </a:uFill>
              <a:latin typeface="DFHei Std W5" panose="020B0500000000000000" pitchFamily="34" charset="-120"/>
              <a:ea typeface="DFHei Std W5" panose="020B0500000000000000" pitchFamily="34" charset="-12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提供給 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HCP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的資本設備或一次性產品，作為正式評估的一部分，評估在病患身上或</a:t>
            </a: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住</a:t>
            </a:r>
            <a: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院程序中產品的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特性、效</a:t>
            </a: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能</a:t>
            </a:r>
            <a: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和功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能。</a:t>
            </a:r>
            <a:endParaRPr lang="en-US" sz="1500" dirty="0">
              <a:solidFill>
                <a:schemeClr val="bg1">
                  <a:lumMod val="10000"/>
                </a:schemeClr>
              </a:solidFill>
              <a:latin typeface="DFHei Std W5" panose="020B0500000000000000" pitchFamily="34" charset="-120"/>
              <a:ea typeface="DFHei Std W5" panose="020B0500000000000000" pitchFamily="34" charset="-12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53137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活動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主題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088DF37-2814-2245-A805-7750FB51793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600" dirty="0">
                <a:solidFill>
                  <a:srgbClr val="1F366A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與醫療保健專業人員和政府官員的互動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2" y="1879252"/>
            <a:ext cx="7283454" cy="273100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示範產品和樣品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</a:t>
            </a:r>
            <a:r>
              <a:rPr lang="zh-TW" sz="1800" b="1" i="0" strike="noStrike" cap="none" spc="0" baseline="0" dirty="0">
                <a:solidFill>
                  <a:srgbClr val="181818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不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可提供免費產品的情況如下：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Blip>
                <a:blip r:embed="rId3"/>
              </a:buBlip>
            </a:pP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獎勵或補償個別 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PMingLiU"/>
                <a:ea typeface="PMingLiU"/>
                <a:cs typeface="PMingLiU"/>
              </a:rPr>
              <a:t>HCP 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或醫療機構在過去的採購、未來的採購承諾，或換取行銷資訊或疑似的產品缺陷。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Blip>
                <a:blip r:embed="rId3"/>
              </a:buBlip>
            </a:pP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未經該市場當地監管機構核准或清算的產品，除非市場適用法律特別授權。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Blip>
                <a:blip r:embed="rId3"/>
              </a:buBlip>
            </a:pP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未經核准的產品用途。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031510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活動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主題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088DF37-2814-2245-A805-7750FB51793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600" dirty="0">
                <a:solidFill>
                  <a:srgbClr val="1F366A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與醫療保健專業人員和政府官員的互動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7010399" cy="41148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情況舉例</a:t>
            </a:r>
            <a:endParaRPr lang="en-US" sz="1800" dirty="0">
              <a:solidFill>
                <a:schemeClr val="bg1">
                  <a:lumMod val="10000"/>
                </a:schemeClr>
              </a:solidFill>
              <a:latin typeface="DFHei Std W7" panose="020B0700000000000000" pitchFamily="34" charset="-120"/>
              <a:ea typeface="DFHei Std W7" panose="020B0700000000000000" pitchFamily="34" charset="-12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5A2FD420-917C-B549-8A6A-7B2324F616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11346"/>
              </p:ext>
            </p:extLst>
          </p:nvPr>
        </p:nvGraphicFramePr>
        <p:xfrm>
          <a:off x="457200" y="2403660"/>
          <a:ext cx="8382000" cy="2083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val="3387197682"/>
                    </a:ext>
                  </a:extLst>
                </a:gridCol>
                <a:gridCol w="5334000">
                  <a:extLst>
                    <a:ext uri="{9D8B030D-6E8A-4147-A177-3AD203B41FA5}">
                      <a16:col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val="3346849977"/>
                    </a:ext>
                  </a:extLst>
                </a:gridCol>
              </a:tblGrid>
              <a:tr h="245409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TW" sz="1300" b="1" i="0" strike="noStrike" cap="none" spc="0" baseline="0" dirty="0">
                          <a:solidFill>
                            <a:srgbClr val="F3F3F3"/>
                          </a:solidFill>
                          <a:effectLst/>
                          <a:latin typeface="DFHei Std W7" panose="020B0700000000000000" pitchFamily="34" charset="-120"/>
                          <a:ea typeface="DFHei Std W7" panose="020B0700000000000000" pitchFamily="34" charset="-120"/>
                          <a:cs typeface="PMingLiU"/>
                        </a:rPr>
                        <a:t>動作</a:t>
                      </a:r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TW" sz="1300" b="1" i="0" strike="noStrike" cap="none" spc="0" baseline="0" dirty="0">
                          <a:solidFill>
                            <a:srgbClr val="F3F3F3"/>
                          </a:solidFill>
                          <a:effectLst/>
                          <a:latin typeface="DFHei Std W7" panose="020B0700000000000000" pitchFamily="34" charset="-120"/>
                          <a:ea typeface="DFHei Std W7" panose="020B0700000000000000" pitchFamily="34" charset="-120"/>
                          <a:cs typeface="PMingLiU"/>
                        </a:rPr>
                        <a:t>回應</a:t>
                      </a:r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val="3146779138"/>
                  </a:ext>
                </a:extLst>
              </a:tr>
              <a:tr h="245409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TW" sz="1300" b="0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DFHei Std W5" panose="020B0500000000000000" pitchFamily="34" charset="-120"/>
                          <a:ea typeface="DFHei Std W5" panose="020B0500000000000000" pitchFamily="34" charset="-120"/>
                          <a:cs typeface="PMingLiU"/>
                        </a:rPr>
                        <a:t>向醫院提供教育補助金，以獲得招標委員會的青睞，從而選擇您銷售的產品。</a:t>
                      </a:r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0515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TW" sz="1300" b="1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DFHei Std W7" panose="020B0700000000000000" pitchFamily="34" charset="-120"/>
                          <a:ea typeface="DFHei Std W7" panose="020B0700000000000000" pitchFamily="34" charset="-120"/>
                          <a:cs typeface="PMingLiU"/>
                        </a:rPr>
                        <a:t>這種行為</a:t>
                      </a:r>
                      <a:r>
                        <a:rPr lang="zh-TW" sz="1300" b="1" i="0" u="sng" strike="noStrike" cap="none" spc="0" baseline="0" dirty="0">
                          <a:solidFill>
                            <a:srgbClr val="181818"/>
                          </a:solidFill>
                          <a:effectLst/>
                          <a:uFill>
                            <a:solidFill>
                              <a:srgbClr val="71B1A2"/>
                            </a:solidFill>
                          </a:uFill>
                          <a:latin typeface="DFHei Std W7" panose="020B0700000000000000" pitchFamily="34" charset="-120"/>
                          <a:ea typeface="DFHei Std W7" panose="020B0700000000000000" pitchFamily="34" charset="-120"/>
                          <a:cs typeface="PMingLiU"/>
                        </a:rPr>
                        <a:t>不正當</a:t>
                      </a:r>
                      <a:r>
                        <a:rPr lang="zh-TW" sz="1300" b="1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DFHei Std W7" panose="020B0700000000000000" pitchFamily="34" charset="-120"/>
                          <a:ea typeface="DFHei Std W7" panose="020B0700000000000000" pitchFamily="34" charset="-120"/>
                          <a:cs typeface="PMingLiU"/>
                        </a:rPr>
                        <a:t>。</a:t>
                      </a:r>
                    </a:p>
                    <a:p>
                      <a:pPr marL="0" marR="0" lvl="0" indent="0" algn="l" defTabSz="60515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TW" sz="1300" b="0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DFHei Std W5" panose="020B0500000000000000" pitchFamily="34" charset="-120"/>
                          <a:ea typeface="DFHei Std W5" panose="020B0500000000000000" pitchFamily="34" charset="-120"/>
                          <a:cs typeface="PMingLiU"/>
                        </a:rPr>
                        <a:t>您不得向招標機構提供禮物、補助、捐贈或任何有價之物，以試圖影響招標決定、資料或證明文件。</a:t>
                      </a:r>
                      <a:endParaRPr lang="en-US" sz="1300" dirty="0">
                        <a:latin typeface="DFHei Std W5" panose="020B0500000000000000" pitchFamily="34" charset="-120"/>
                        <a:ea typeface="DFHei Std W5" panose="020B0500000000000000" pitchFamily="34" charset="-120"/>
                      </a:endParaRPr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val="1777200471"/>
                  </a:ext>
                </a:extLst>
              </a:tr>
              <a:tr h="245409">
                <a:tc>
                  <a:txBody>
                    <a:bodyPr/>
                    <a:lstStyle/>
                    <a:p>
                      <a:pPr marL="0" marR="0" lvl="0" indent="0" algn="l" defTabSz="60515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TW" sz="1300" b="0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DFHei Std W5" panose="020B0500000000000000" pitchFamily="34" charset="-120"/>
                          <a:ea typeface="DFHei Std W5" panose="020B0500000000000000" pitchFamily="34" charset="-120"/>
                          <a:cs typeface="PMingLiU"/>
                        </a:rPr>
                        <a:t>定期提供餐飲給手術後的醫療保健專業人員，因為對方欣賞這種表示。</a:t>
                      </a:r>
                      <a:endParaRPr lang="en-US" sz="1300" dirty="0">
                        <a:latin typeface="DFHei Std W5" panose="020B0500000000000000" pitchFamily="34" charset="-120"/>
                        <a:ea typeface="DFHei Std W5" panose="020B0500000000000000" pitchFamily="34" charset="-120"/>
                      </a:endParaRPr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0515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TW" sz="1300" b="1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DFHei Std W7" panose="020B0700000000000000" pitchFamily="34" charset="-120"/>
                          <a:ea typeface="DFHei Std W7" panose="020B0700000000000000" pitchFamily="34" charset="-120"/>
                          <a:cs typeface="PMingLiU"/>
                        </a:rPr>
                        <a:t>這種行為</a:t>
                      </a:r>
                      <a:r>
                        <a:rPr lang="zh-TW" sz="1300" b="1" i="0" u="sng" strike="noStrike" cap="none" spc="0" baseline="0" dirty="0">
                          <a:solidFill>
                            <a:srgbClr val="181818"/>
                          </a:solidFill>
                          <a:effectLst/>
                          <a:uFill>
                            <a:solidFill>
                              <a:srgbClr val="71B1A2"/>
                            </a:solidFill>
                          </a:uFill>
                          <a:latin typeface="DFHei Std W7" panose="020B0700000000000000" pitchFamily="34" charset="-120"/>
                          <a:ea typeface="DFHei Std W7" panose="020B0700000000000000" pitchFamily="34" charset="-120"/>
                          <a:cs typeface="PMingLiU"/>
                        </a:rPr>
                        <a:t>不正當</a:t>
                      </a:r>
                      <a:r>
                        <a:rPr lang="zh-TW" sz="1300" b="1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DFHei Std W7" panose="020B0700000000000000" pitchFamily="34" charset="-120"/>
                          <a:ea typeface="DFHei Std W7" panose="020B0700000000000000" pitchFamily="34" charset="-120"/>
                          <a:cs typeface="PMingLiU"/>
                        </a:rPr>
                        <a:t>。</a:t>
                      </a:r>
                    </a:p>
                    <a:p>
                      <a:pPr marL="0" marR="0" lvl="0" indent="0" algn="l" defTabSz="60515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TW" sz="1300" b="0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DFHei Std W5" panose="020B0500000000000000" pitchFamily="34" charset="-120"/>
                          <a:ea typeface="DFHei Std W5" panose="020B0500000000000000" pitchFamily="34" charset="-120"/>
                          <a:cs typeface="PMingLiU"/>
                        </a:rPr>
                        <a:t>您不可向個別 </a:t>
                      </a:r>
                      <a:r>
                        <a:rPr lang="zh-TW" sz="1300" b="0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+mj-lt"/>
                          <a:ea typeface="DFHei Std W5" panose="020B0500000000000000" pitchFamily="34" charset="-120"/>
                          <a:cs typeface="PMingLiU"/>
                        </a:rPr>
                        <a:t>HCP</a:t>
                      </a:r>
                      <a:r>
                        <a:rPr lang="zh-TW" sz="1300" b="0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DFHei Std W5" panose="020B0500000000000000" pitchFamily="34" charset="-120"/>
                          <a:ea typeface="DFHei Std W5" panose="020B0500000000000000" pitchFamily="34" charset="-120"/>
                          <a:cs typeface="PMingLiU"/>
                        </a:rPr>
                        <a:t> 定期提供餐飲。</a:t>
                      </a:r>
                    </a:p>
                    <a:p>
                      <a:pPr marL="0" marR="0" lvl="0" indent="0" algn="l" defTabSz="60515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TW" sz="1300" b="0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DFHei Std W5" panose="020B0500000000000000" pitchFamily="34" charset="-120"/>
                          <a:ea typeface="DFHei Std W5" panose="020B0500000000000000" pitchFamily="34" charset="-120"/>
                          <a:cs typeface="PMingLiU"/>
                        </a:rPr>
                        <a:t>如果偶而為之的餐飲是作為合法業務或教育互動的一部分，則您可以向醫療保健專業人員或政府官員提供。</a:t>
                      </a:r>
                      <a:endParaRPr lang="en-US" sz="1300" dirty="0">
                        <a:latin typeface="DFHei Std W5" panose="020B0500000000000000" pitchFamily="34" charset="-120"/>
                        <a:ea typeface="DFHei Std W5" panose="020B0500000000000000" pitchFamily="34" charset="-120"/>
                      </a:endParaRPr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val="174879801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71146105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活動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主題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088DF37-2814-2245-A805-7750FB51793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600" dirty="0">
                <a:solidFill>
                  <a:srgbClr val="1F366A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與醫療保健專業人員和政府官員的互動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7010399" cy="41148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情況舉例</a:t>
            </a:r>
            <a:endParaRPr lang="en-US" sz="1800" dirty="0">
              <a:solidFill>
                <a:schemeClr val="bg1">
                  <a:lumMod val="10000"/>
                </a:schemeClr>
              </a:solidFill>
              <a:latin typeface="DFHei Std W7" panose="020B0700000000000000" pitchFamily="34" charset="-120"/>
              <a:ea typeface="DFHei Std W7" panose="020B0700000000000000" pitchFamily="34" charset="-12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5A2FD420-917C-B549-8A6A-7B2324F616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448296"/>
              </p:ext>
            </p:extLst>
          </p:nvPr>
        </p:nvGraphicFramePr>
        <p:xfrm>
          <a:off x="457200" y="2403660"/>
          <a:ext cx="8382000" cy="2083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val="3387197682"/>
                    </a:ext>
                  </a:extLst>
                </a:gridCol>
                <a:gridCol w="5334000">
                  <a:extLst>
                    <a:ext uri="{9D8B030D-6E8A-4147-A177-3AD203B41FA5}">
                      <a16:col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val="3346849977"/>
                    </a:ext>
                  </a:extLst>
                </a:gridCol>
              </a:tblGrid>
              <a:tr h="245409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TW" sz="1300" b="1" i="0" strike="noStrike" cap="none" spc="0" baseline="0" dirty="0">
                          <a:solidFill>
                            <a:srgbClr val="F3F3F3"/>
                          </a:solidFill>
                          <a:effectLst/>
                          <a:latin typeface="DFHei Std W7" panose="020B0700000000000000" pitchFamily="34" charset="-120"/>
                          <a:ea typeface="DFHei Std W7" panose="020B0700000000000000" pitchFamily="34" charset="-120"/>
                          <a:cs typeface="PMingLiU"/>
                        </a:rPr>
                        <a:t>動作</a:t>
                      </a:r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TW" sz="1300" b="1" i="0" strike="noStrike" cap="none" spc="0" baseline="0" dirty="0">
                          <a:solidFill>
                            <a:srgbClr val="F3F3F3"/>
                          </a:solidFill>
                          <a:effectLst/>
                          <a:latin typeface="DFHei Std W7" panose="020B0700000000000000" pitchFamily="34" charset="-120"/>
                          <a:ea typeface="DFHei Std W7" panose="020B0700000000000000" pitchFamily="34" charset="-120"/>
                          <a:cs typeface="PMingLiU"/>
                        </a:rPr>
                        <a:t>回應</a:t>
                      </a:r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val="3146779138"/>
                  </a:ext>
                </a:extLst>
              </a:tr>
              <a:tr h="245409">
                <a:tc>
                  <a:txBody>
                    <a:bodyPr/>
                    <a:lstStyle/>
                    <a:p>
                      <a:pPr marL="0" marR="0" lvl="0" indent="0" algn="l" defTabSz="60515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TW" sz="1300" b="0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DFHei Std W5" panose="020B0500000000000000" pitchFamily="34" charset="-120"/>
                          <a:ea typeface="DFHei Std W5" panose="020B0500000000000000" pitchFamily="34" charset="-120"/>
                          <a:cs typeface="PMingLiU"/>
                        </a:rPr>
                        <a:t>贊助一名醫療保健專業人員在其所在地區以外的都市進行產品培訓，因為他希望培訓結束後在那裡度假。</a:t>
                      </a:r>
                      <a:endParaRPr lang="en-US" sz="1300" dirty="0">
                        <a:latin typeface="DFHei Std W5" panose="020B0500000000000000" pitchFamily="34" charset="-120"/>
                        <a:ea typeface="DFHei Std W5" panose="020B0500000000000000" pitchFamily="34" charset="-120"/>
                      </a:endParaRPr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0515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TW" sz="1300" b="1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DFHei Std W7" panose="020B0700000000000000" pitchFamily="34" charset="-120"/>
                          <a:ea typeface="DFHei Std W7" panose="020B0700000000000000" pitchFamily="34" charset="-120"/>
                          <a:cs typeface="PMingLiU"/>
                        </a:rPr>
                        <a:t>這種行為</a:t>
                      </a:r>
                      <a:r>
                        <a:rPr lang="zh-TW" sz="1300" b="1" i="0" u="sng" strike="noStrike" cap="none" spc="0" baseline="0" dirty="0">
                          <a:solidFill>
                            <a:srgbClr val="181818"/>
                          </a:solidFill>
                          <a:effectLst/>
                          <a:uFill>
                            <a:solidFill>
                              <a:srgbClr val="71B1A2"/>
                            </a:solidFill>
                          </a:uFill>
                          <a:latin typeface="DFHei Std W7" panose="020B0700000000000000" pitchFamily="34" charset="-120"/>
                          <a:ea typeface="DFHei Std W7" panose="020B0700000000000000" pitchFamily="34" charset="-120"/>
                          <a:cs typeface="PMingLiU"/>
                        </a:rPr>
                        <a:t>不正當</a:t>
                      </a:r>
                      <a:r>
                        <a:rPr lang="zh-TW" sz="1300" b="1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DFHei Std W7" panose="020B0700000000000000" pitchFamily="34" charset="-120"/>
                          <a:ea typeface="DFHei Std W7" panose="020B0700000000000000" pitchFamily="34" charset="-120"/>
                          <a:cs typeface="PMingLiU"/>
                        </a:rPr>
                        <a:t>。</a:t>
                      </a:r>
                    </a:p>
                    <a:p>
                      <a:pPr marL="0" marR="0" lvl="0" indent="0" algn="l" defTabSz="60515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TW" sz="1300" b="0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DFHei Std W5" panose="020B0500000000000000" pitchFamily="34" charset="-120"/>
                          <a:ea typeface="DFHei Std W5" panose="020B0500000000000000" pitchFamily="34" charset="-120"/>
                          <a:cs typeface="PMingLiU"/>
                        </a:rPr>
                        <a:t>您不得利用教育活動促進醫療保健專業人員的家庭旅行或度假。不能因為他想訪問一個都市或國家而派他去，即使他為自己私人行程支付飯店住宿費用。只有在醫療保健專業人員有合法的教育需要時，您才可以贊助他出席。</a:t>
                      </a:r>
                      <a:endParaRPr lang="en-US" sz="1300" dirty="0">
                        <a:latin typeface="DFHei Std W5" panose="020B0500000000000000" pitchFamily="34" charset="-120"/>
                        <a:ea typeface="DFHei Std W5" panose="020B0500000000000000" pitchFamily="34" charset="-120"/>
                      </a:endParaRPr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val="478480847"/>
                  </a:ext>
                </a:extLst>
              </a:tr>
              <a:tr h="245409">
                <a:tc>
                  <a:txBody>
                    <a:bodyPr/>
                    <a:lstStyle/>
                    <a:p>
                      <a:pPr marL="0" marR="0" lvl="0" indent="0" algn="l" defTabSz="60515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TW" sz="1300" b="0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DFHei Std W5" panose="020B0500000000000000" pitchFamily="34" charset="-120"/>
                          <a:ea typeface="DFHei Std W5" panose="020B0500000000000000" pitchFamily="34" charset="-120"/>
                          <a:cs typeface="PMingLiU"/>
                        </a:rPr>
                        <a:t>向擔任醫學協會負責人的個別醫療保健專業人員提供教育補助金。</a:t>
                      </a:r>
                      <a:endParaRPr lang="en-US" sz="1300" dirty="0">
                        <a:latin typeface="DFHei Std W5" panose="020B0500000000000000" pitchFamily="34" charset="-120"/>
                        <a:ea typeface="DFHei Std W5" panose="020B0500000000000000" pitchFamily="34" charset="-120"/>
                      </a:endParaRPr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0515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TW" sz="1300" b="1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DFHei Std W7" panose="020B0700000000000000" pitchFamily="34" charset="-120"/>
                          <a:ea typeface="DFHei Std W7" panose="020B0700000000000000" pitchFamily="34" charset="-120"/>
                          <a:cs typeface="PMingLiU"/>
                        </a:rPr>
                        <a:t>這種行為</a:t>
                      </a:r>
                      <a:r>
                        <a:rPr lang="zh-TW" sz="1300" b="1" i="0" u="sng" strike="noStrike" cap="none" spc="0" baseline="0" dirty="0">
                          <a:solidFill>
                            <a:srgbClr val="181818"/>
                          </a:solidFill>
                          <a:effectLst/>
                          <a:uFill>
                            <a:solidFill>
                              <a:srgbClr val="71B1A2"/>
                            </a:solidFill>
                          </a:uFill>
                          <a:latin typeface="DFHei Std W7" panose="020B0700000000000000" pitchFamily="34" charset="-120"/>
                          <a:ea typeface="DFHei Std W7" panose="020B0700000000000000" pitchFamily="34" charset="-120"/>
                          <a:cs typeface="PMingLiU"/>
                        </a:rPr>
                        <a:t>不正當</a:t>
                      </a:r>
                      <a:r>
                        <a:rPr lang="zh-TW" sz="1300" b="1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DFHei Std W7" panose="020B0700000000000000" pitchFamily="34" charset="-120"/>
                          <a:ea typeface="DFHei Std W7" panose="020B0700000000000000" pitchFamily="34" charset="-120"/>
                          <a:cs typeface="PMingLiU"/>
                        </a:rPr>
                        <a:t>。</a:t>
                      </a:r>
                    </a:p>
                    <a:p>
                      <a:pPr marL="0" marR="0" lvl="0" indent="0" algn="l" defTabSz="60515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TW" sz="1300" b="0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DFHei Std W5" panose="020B0500000000000000" pitchFamily="34" charset="-120"/>
                          <a:ea typeface="DFHei Std W5" panose="020B0500000000000000" pitchFamily="34" charset="-120"/>
                          <a:cs typeface="PMingLiU"/>
                        </a:rPr>
                        <a:t>您不得向個別醫療保健專業人員或政府官員提供補助或捐贈。</a:t>
                      </a:r>
                      <a:endParaRPr lang="en-US" sz="1300" dirty="0">
                        <a:latin typeface="DFHei Std W5" panose="020B0500000000000000" pitchFamily="34" charset="-120"/>
                        <a:ea typeface="DFHei Std W5" panose="020B0500000000000000" pitchFamily="34" charset="-120"/>
                      </a:endParaRPr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val="454305361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112608649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Microsoft Windows NT 10.0"/>
  <p:tag name="AS_RELEASE_DATE" val="2021.02.28"/>
  <p:tag name="AS_TITLE" val="Aspose.Slides for Java"/>
  <p:tag name="AS_VERSION" val="21.2"/>
  <p:tag name="ARTICULATE_SLIDE_COUNT" val="11"/>
  <p:tag name="ARTICULATE_DESIGN_ID_OFFICE THEME" val="8i9mfezZ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Custom 5">
      <a:dk1>
        <a:srgbClr val="7D7D7D"/>
      </a:dk1>
      <a:lt1>
        <a:srgbClr val="F3F3F3"/>
      </a:lt1>
      <a:dk2>
        <a:srgbClr val="7D7D7D"/>
      </a:dk2>
      <a:lt2>
        <a:srgbClr val="F3F3F3"/>
      </a:lt2>
      <a:accent1>
        <a:srgbClr val="1F366A"/>
      </a:accent1>
      <a:accent2>
        <a:srgbClr val="006D6F"/>
      </a:accent2>
      <a:accent3>
        <a:srgbClr val="71B1A2"/>
      </a:accent3>
      <a:accent4>
        <a:srgbClr val="707074"/>
      </a:accent4>
      <a:accent5>
        <a:srgbClr val="E6E6E8"/>
      </a:accent5>
      <a:accent6>
        <a:srgbClr val="D2E3DE"/>
      </a:accent6>
      <a:hlink>
        <a:srgbClr val="006D6E"/>
      </a:hlink>
      <a:folHlink>
        <a:srgbClr val="71B1A1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vaMed PowerPoint Template - Widescreen 16.9 - Template - WB" id="{ABA75B98-E919-468E-B4D6-2BCC608BD875}" vid="{E06B004C-1CC5-4A03-8025-0FE4807796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F79495D95BE44091C8E28A124A2B08" ma:contentTypeVersion="13" ma:contentTypeDescription="Create a new document." ma:contentTypeScope="" ma:versionID="92245dd4470408e7ecadf54b26df66e3">
  <xsd:schema xmlns:xsd="http://www.w3.org/2001/XMLSchema" xmlns:xs="http://www.w3.org/2001/XMLSchema" xmlns:p="http://schemas.microsoft.com/office/2006/metadata/properties" xmlns:ns2="f421dfa5-c9ed-4430-a1d6-a910a98df361" xmlns:ns3="09154ae6-5136-43c5-a3bd-19530b09e54b" targetNamespace="http://schemas.microsoft.com/office/2006/metadata/properties" ma:root="true" ma:fieldsID="e8b6b8ca14ac94ac31dccc84d89ecc3a" ns2:_="" ns3:_="">
    <xsd:import namespace="f421dfa5-c9ed-4430-a1d6-a910a98df361"/>
    <xsd:import namespace="09154ae6-5136-43c5-a3bd-19530b09e5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Notes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21dfa5-c9ed-4430-a1d6-a910a98df3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s0" ma:index="20" nillable="true" ma:displayName="Notes" ma:format="Dropdown" ma:internalName="Notes0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154ae6-5136-43c5-a3bd-19530b09e54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0 xmlns="f421dfa5-c9ed-4430-a1d6-a910a98df36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78D19C-7C7E-4C5B-B586-2AAC332392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21dfa5-c9ed-4430-a1d6-a910a98df361"/>
    <ds:schemaRef ds:uri="09154ae6-5136-43c5-a3bd-19530b09e5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E3F62EF-0325-4C2B-8349-6A552D264902}">
  <ds:schemaRefs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4f0abc5f-2d1c-41e8-8a4d-484e88cee840"/>
    <ds:schemaRef ds:uri="43b224e3-a9e4-4124-a1be-9077015b3d57"/>
    <ds:schemaRef ds:uri="f421dfa5-c9ed-4430-a1d6-a910a98df361"/>
  </ds:schemaRefs>
</ds:datastoreItem>
</file>

<file path=customXml/itemProps3.xml><?xml version="1.0" encoding="utf-8"?>
<ds:datastoreItem xmlns:ds="http://schemas.openxmlformats.org/officeDocument/2006/customXml" ds:itemID="{F1F4521A-453F-478C-AED4-B69861D3DE3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AdvaMed PowerPoint Template - Widescreen 16.9 - Template - WB</Template>
  <TotalTime>0</TotalTime>
  <Words>619</Words>
  <Application>Microsoft Office PowerPoint</Application>
  <PresentationFormat>On-screen Show (16:9)</PresentationFormat>
  <Paragraphs>91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DFHei Std W5</vt:lpstr>
      <vt:lpstr>DFHei Std W7</vt:lpstr>
      <vt:lpstr>PMingLiU</vt:lpstr>
      <vt:lpstr>Arial</vt:lpstr>
      <vt:lpstr>Calibri</vt:lpstr>
      <vt:lpstr>Lato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Gumpert, Ethan</dc:creator>
  <cp:lastModifiedBy>Dušan Sekulović</cp:lastModifiedBy>
  <cp:revision>119</cp:revision>
  <dcterms:created xsi:type="dcterms:W3CDTF">2019-12-09T14:45:42Z</dcterms:created>
  <dcterms:modified xsi:type="dcterms:W3CDTF">2022-01-18T15:48:44Z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0x0101000DF79495D95BE44091C8E28A124A2B08</vt:lpwstr>
  </property>
  <property fmtid="{D5CDD505-2E9C-101B-9397-08002B2CF9AE}" pid="3" name="ArticulateGUID">
    <vt:lpwstr>762EDCD8-6FB1-44E2-860E-ACF969DA9823</vt:lpwstr>
  </property>
  <property fmtid="{D5CDD505-2E9C-101B-9397-08002B2CF9AE}" pid="4" name="ArticulatePath">
    <vt:lpwstr>Interactions with HCPs and GOs Training Slides_zh-TW</vt:lpwstr>
  </property>
</Properties>
</file>